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3" r:id="rId3"/>
    <p:sldId id="257" r:id="rId4"/>
    <p:sldId id="262" r:id="rId5"/>
    <p:sldId id="263" r:id="rId6"/>
    <p:sldId id="307" r:id="rId7"/>
    <p:sldId id="266" r:id="rId8"/>
    <p:sldId id="274" r:id="rId9"/>
    <p:sldId id="268" r:id="rId10"/>
    <p:sldId id="270" r:id="rId11"/>
    <p:sldId id="272" r:id="rId12"/>
    <p:sldId id="276" r:id="rId13"/>
    <p:sldId id="275" r:id="rId14"/>
    <p:sldId id="326" r:id="rId15"/>
    <p:sldId id="278" r:id="rId16"/>
    <p:sldId id="316" r:id="rId17"/>
    <p:sldId id="280" r:id="rId18"/>
    <p:sldId id="279" r:id="rId19"/>
    <p:sldId id="281" r:id="rId20"/>
    <p:sldId id="282" r:id="rId21"/>
    <p:sldId id="283" r:id="rId22"/>
    <p:sldId id="284" r:id="rId23"/>
    <p:sldId id="287" r:id="rId24"/>
    <p:sldId id="285" r:id="rId25"/>
    <p:sldId id="286" r:id="rId26"/>
    <p:sldId id="288" r:id="rId27"/>
    <p:sldId id="289" r:id="rId28"/>
    <p:sldId id="321" r:id="rId29"/>
    <p:sldId id="290" r:id="rId30"/>
    <p:sldId id="320" r:id="rId31"/>
    <p:sldId id="317" r:id="rId32"/>
    <p:sldId id="291" r:id="rId33"/>
    <p:sldId id="292" r:id="rId34"/>
    <p:sldId id="293" r:id="rId35"/>
    <p:sldId id="294" r:id="rId36"/>
    <p:sldId id="330" r:id="rId37"/>
    <p:sldId id="295" r:id="rId38"/>
    <p:sldId id="296" r:id="rId39"/>
    <p:sldId id="297" r:id="rId40"/>
    <p:sldId id="298" r:id="rId41"/>
    <p:sldId id="299" r:id="rId42"/>
    <p:sldId id="319" r:id="rId43"/>
    <p:sldId id="300" r:id="rId44"/>
    <p:sldId id="333" r:id="rId45"/>
    <p:sldId id="302" r:id="rId46"/>
    <p:sldId id="303" r:id="rId47"/>
    <p:sldId id="309" r:id="rId48"/>
    <p:sldId id="322" r:id="rId49"/>
    <p:sldId id="314" r:id="rId50"/>
    <p:sldId id="315" r:id="rId51"/>
    <p:sldId id="323" r:id="rId52"/>
    <p:sldId id="327" r:id="rId53"/>
    <p:sldId id="328" r:id="rId54"/>
    <p:sldId id="325" r:id="rId55"/>
    <p:sldId id="331" r:id="rId56"/>
    <p:sldId id="332" r:id="rId57"/>
    <p:sldId id="304" r:id="rId58"/>
    <p:sldId id="306" r:id="rId59"/>
    <p:sldId id="313" r:id="rId60"/>
    <p:sldId id="312" r:id="rId61"/>
    <p:sldId id="32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Housing</a:t>
          </a:r>
        </a:p>
        <a:p>
          <a:r>
            <a:rPr lang="en-US" dirty="0" smtClean="0"/>
            <a:t>Area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Neighborhood Demographics</a:t>
          </a:r>
          <a:endParaRPr lang="en-US" dirty="0"/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School </a:t>
          </a:r>
        </a:p>
        <a:p>
          <a:r>
            <a:rPr lang="en-US" dirty="0" smtClean="0"/>
            <a:t>Quality</a:t>
          </a:r>
          <a:endParaRPr lang="en-US" dirty="0"/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1637" custLinFactNeighborX="28073" custLinFactNeighborY="72244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530" custLinFactNeighborY="73857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 custRadScaleRad="941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28765" custLinFactNeighborX="-27699" custLinFactNeighborY="6008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C44E23-78D9-41B9-A845-120148A6EF7A}" type="presOf" srcId="{E054B364-FD3F-45BE-AA0B-67D830190E8E}" destId="{C9A049E6-6917-4472-A44F-76AC087DAFD5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6B4A82C1-9594-4E17-B2C7-CEAAFA36CEB8}" type="presOf" srcId="{DAB0AD06-BD8B-4B6F-965E-A1DFC5CE05D8}" destId="{27E21B9F-19CF-4B84-98B0-FDE22722FB0C}" srcOrd="0" destOrd="0" presId="urn:microsoft.com/office/officeart/2005/8/layout/radial4"/>
    <dgm:cxn modelId="{6A2AC2E3-0FE9-4F55-927F-4C96254CA406}" type="presOf" srcId="{1D196539-EFBA-4C23-9830-2DAE7E7C6F21}" destId="{97B016C9-0546-49D3-9140-FB5738EFBBBA}" srcOrd="0" destOrd="0" presId="urn:microsoft.com/office/officeart/2005/8/layout/radial4"/>
    <dgm:cxn modelId="{1587F508-3DDA-4400-ADA9-1FA05FB013BA}" type="presOf" srcId="{0857A139-FD9F-4348-8D34-9A6DD4514671}" destId="{D3E3F3A8-861E-4B62-A5E1-44284209AD83}" srcOrd="0" destOrd="0" presId="urn:microsoft.com/office/officeart/2005/8/layout/radial4"/>
    <dgm:cxn modelId="{3468DB9D-743C-4E4E-BC79-637E96AF9BD2}" type="presOf" srcId="{6EE618DB-95FC-45D4-9E66-8DFCCE55136A}" destId="{685FCE54-9200-4C86-8A10-3DF1758EBC8B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7C0EF7FA-D46D-49D5-B025-24B2F32C0D28}" type="presOf" srcId="{534D687D-0B69-4E86-B937-7959EBD9B392}" destId="{87A20C7A-D780-4712-A6B0-352CB2E777FF}" srcOrd="0" destOrd="0" presId="urn:microsoft.com/office/officeart/2005/8/layout/radial4"/>
    <dgm:cxn modelId="{92B9DBA2-7659-4F1C-8AC6-E586B579DC68}" type="presOf" srcId="{356C15C9-7C68-4F90-B0C9-DA37B96DAEA5}" destId="{4AEA3CE3-4B6B-456E-AB74-680E267F472C}" srcOrd="0" destOrd="0" presId="urn:microsoft.com/office/officeart/2005/8/layout/radial4"/>
    <dgm:cxn modelId="{237F37AD-3070-4E0D-815A-BB88B700B198}" type="presOf" srcId="{41B9FB5A-5F4E-4D64-919E-C64466C7F795}" destId="{84307135-D8BB-4757-BE7C-17363D52B70D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2115F730-6736-4AA9-B2BC-E798E7C9C393}" type="presParOf" srcId="{4AEA3CE3-4B6B-456E-AB74-680E267F472C}" destId="{685FCE54-9200-4C86-8A10-3DF1758EBC8B}" srcOrd="0" destOrd="0" presId="urn:microsoft.com/office/officeart/2005/8/layout/radial4"/>
    <dgm:cxn modelId="{3D51CA03-E839-41A4-9AEC-4DF20485A056}" type="presParOf" srcId="{4AEA3CE3-4B6B-456E-AB74-680E267F472C}" destId="{97B016C9-0546-49D3-9140-FB5738EFBBBA}" srcOrd="1" destOrd="0" presId="urn:microsoft.com/office/officeart/2005/8/layout/radial4"/>
    <dgm:cxn modelId="{D9068B88-AD38-417C-BA10-ECEEADC20103}" type="presParOf" srcId="{4AEA3CE3-4B6B-456E-AB74-680E267F472C}" destId="{84307135-D8BB-4757-BE7C-17363D52B70D}" srcOrd="2" destOrd="0" presId="urn:microsoft.com/office/officeart/2005/8/layout/radial4"/>
    <dgm:cxn modelId="{BF7D826A-D53C-49C7-83F7-BB29824032E7}" type="presParOf" srcId="{4AEA3CE3-4B6B-456E-AB74-680E267F472C}" destId="{D3E3F3A8-861E-4B62-A5E1-44284209AD83}" srcOrd="3" destOrd="0" presId="urn:microsoft.com/office/officeart/2005/8/layout/radial4"/>
    <dgm:cxn modelId="{7F63450D-B52E-49A4-8F27-0481FC0B873C}" type="presParOf" srcId="{4AEA3CE3-4B6B-456E-AB74-680E267F472C}" destId="{27E21B9F-19CF-4B84-98B0-FDE22722FB0C}" srcOrd="4" destOrd="0" presId="urn:microsoft.com/office/officeart/2005/8/layout/radial4"/>
    <dgm:cxn modelId="{11776807-4786-4137-A370-64A9859DC695}" type="presParOf" srcId="{4AEA3CE3-4B6B-456E-AB74-680E267F472C}" destId="{87A20C7A-D780-4712-A6B0-352CB2E777FF}" srcOrd="5" destOrd="0" presId="urn:microsoft.com/office/officeart/2005/8/layout/radial4"/>
    <dgm:cxn modelId="{C394ADFC-7333-4E0E-B293-CAA1305AC76A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Housing</a:t>
          </a:r>
        </a:p>
        <a:p>
          <a:r>
            <a:rPr lang="en-US" dirty="0" smtClean="0"/>
            <a:t>Area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Neighborhood Demographics</a:t>
          </a:r>
          <a:endParaRPr lang="en-US" dirty="0"/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School </a:t>
          </a:r>
        </a:p>
        <a:p>
          <a:r>
            <a:rPr lang="en-US" dirty="0" smtClean="0"/>
            <a:t>Quality</a:t>
          </a:r>
          <a:endParaRPr lang="en-US" dirty="0"/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9535" custLinFactNeighborX="25703" custLinFactNeighborY="70720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 custRadScaleRad="111355" custRadScaleInc="-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172" custLinFactNeighborY="76195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41341" custLinFactNeighborX="-23364" custLinFactNeighborY="74436" custRadScaleRad="4126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 custRadScaleRad="111355" custRadScaleInc="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EC6BB-0817-4129-8F78-6F0E93F5DA8C}" type="presOf" srcId="{356C15C9-7C68-4F90-B0C9-DA37B96DAEA5}" destId="{4AEA3CE3-4B6B-456E-AB74-680E267F472C}" srcOrd="0" destOrd="0" presId="urn:microsoft.com/office/officeart/2005/8/layout/radial4"/>
    <dgm:cxn modelId="{DACB6846-A0F0-4BF1-8101-C5BAEF5C0FCF}" type="presOf" srcId="{1D196539-EFBA-4C23-9830-2DAE7E7C6F21}" destId="{97B016C9-0546-49D3-9140-FB5738EFBBBA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758A87EE-D436-4E91-B964-976EC0F7A884}" type="presOf" srcId="{0857A139-FD9F-4348-8D34-9A6DD4514671}" destId="{D3E3F3A8-861E-4B62-A5E1-44284209AD83}" srcOrd="0" destOrd="0" presId="urn:microsoft.com/office/officeart/2005/8/layout/radial4"/>
    <dgm:cxn modelId="{8CACE65B-F36C-4D4E-89D6-5192828422C8}" type="presOf" srcId="{6EE618DB-95FC-45D4-9E66-8DFCCE55136A}" destId="{685FCE54-9200-4C86-8A10-3DF1758EBC8B}" srcOrd="0" destOrd="0" presId="urn:microsoft.com/office/officeart/2005/8/layout/radial4"/>
    <dgm:cxn modelId="{4904E058-A826-49EA-A244-C332C07A9801}" type="presOf" srcId="{41B9FB5A-5F4E-4D64-919E-C64466C7F795}" destId="{84307135-D8BB-4757-BE7C-17363D52B70D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AD1C65A9-D43B-4A86-8846-9A6496BAB282}" type="presOf" srcId="{E054B364-FD3F-45BE-AA0B-67D830190E8E}" destId="{C9A049E6-6917-4472-A44F-76AC087DAFD5}" srcOrd="0" destOrd="0" presId="urn:microsoft.com/office/officeart/2005/8/layout/radial4"/>
    <dgm:cxn modelId="{AC7BC163-6D6E-4D63-875A-5D7FB41633A2}" type="presOf" srcId="{534D687D-0B69-4E86-B937-7959EBD9B392}" destId="{87A20C7A-D780-4712-A6B0-352CB2E777FF}" srcOrd="0" destOrd="0" presId="urn:microsoft.com/office/officeart/2005/8/layout/radial4"/>
    <dgm:cxn modelId="{90385614-1468-4952-9EE9-AAF2035C4FFC}" type="presOf" srcId="{DAB0AD06-BD8B-4B6F-965E-A1DFC5CE05D8}" destId="{27E21B9F-19CF-4B84-98B0-FDE22722FB0C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A889A1DB-CEB1-4D94-80EA-5251698EA99C}" type="presParOf" srcId="{4AEA3CE3-4B6B-456E-AB74-680E267F472C}" destId="{685FCE54-9200-4C86-8A10-3DF1758EBC8B}" srcOrd="0" destOrd="0" presId="urn:microsoft.com/office/officeart/2005/8/layout/radial4"/>
    <dgm:cxn modelId="{A949936D-C449-4E1B-807D-EE84149E270F}" type="presParOf" srcId="{4AEA3CE3-4B6B-456E-AB74-680E267F472C}" destId="{97B016C9-0546-49D3-9140-FB5738EFBBBA}" srcOrd="1" destOrd="0" presId="urn:microsoft.com/office/officeart/2005/8/layout/radial4"/>
    <dgm:cxn modelId="{B12A84F8-FDB7-49F7-AE58-883DC6D444C2}" type="presParOf" srcId="{4AEA3CE3-4B6B-456E-AB74-680E267F472C}" destId="{84307135-D8BB-4757-BE7C-17363D52B70D}" srcOrd="2" destOrd="0" presId="urn:microsoft.com/office/officeart/2005/8/layout/radial4"/>
    <dgm:cxn modelId="{79F9DFB3-3F21-42C4-B111-9D18DE352E7E}" type="presParOf" srcId="{4AEA3CE3-4B6B-456E-AB74-680E267F472C}" destId="{D3E3F3A8-861E-4B62-A5E1-44284209AD83}" srcOrd="3" destOrd="0" presId="urn:microsoft.com/office/officeart/2005/8/layout/radial4"/>
    <dgm:cxn modelId="{99197D99-9702-4205-8A69-CEBBEFE26E32}" type="presParOf" srcId="{4AEA3CE3-4B6B-456E-AB74-680E267F472C}" destId="{27E21B9F-19CF-4B84-98B0-FDE22722FB0C}" srcOrd="4" destOrd="0" presId="urn:microsoft.com/office/officeart/2005/8/layout/radial4"/>
    <dgm:cxn modelId="{398AB73D-6674-449B-9A75-F114DD27DDE7}" type="presParOf" srcId="{4AEA3CE3-4B6B-456E-AB74-680E267F472C}" destId="{87A20C7A-D780-4712-A6B0-352CB2E777FF}" srcOrd="5" destOrd="0" presId="urn:microsoft.com/office/officeart/2005/8/layout/radial4"/>
    <dgm:cxn modelId="{10D7899B-9AFB-4EC5-A65A-47BF5DC3CA00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Vacancies</a:t>
          </a:r>
        </a:p>
        <a:p>
          <a:r>
            <a:rPr lang="en-US" dirty="0" smtClean="0"/>
            <a:t>Poverty Rate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Age/income</a:t>
          </a:r>
        </a:p>
        <a:p>
          <a:r>
            <a:rPr lang="en-US" dirty="0" smtClean="0"/>
            <a:t>Education</a:t>
          </a:r>
        </a:p>
        <a:p>
          <a:r>
            <a:rPr lang="en-US" dirty="0" smtClean="0"/>
            <a:t>Families</a:t>
          </a:r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District Rank,</a:t>
          </a:r>
        </a:p>
        <a:p>
          <a:r>
            <a:rPr lang="en-US" dirty="0" smtClean="0"/>
            <a:t>Statewide</a:t>
          </a:r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9535" custLinFactNeighborX="25703" custLinFactNeighborY="70720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 custRadScaleRad="111355" custRadScaleInc="-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172" custLinFactNeighborY="76195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41341" custLinFactNeighborX="-23364" custLinFactNeighborY="74436" custRadScaleRad="4126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 custRadScaleRad="111355" custRadScaleInc="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4A9158-5A3B-42CA-912A-E745B5F845E9}" type="presOf" srcId="{41B9FB5A-5F4E-4D64-919E-C64466C7F795}" destId="{84307135-D8BB-4757-BE7C-17363D52B70D}" srcOrd="0" destOrd="0" presId="urn:microsoft.com/office/officeart/2005/8/layout/radial4"/>
    <dgm:cxn modelId="{5489AE0B-AF33-4E0C-83B9-15494D99066B}" type="presOf" srcId="{356C15C9-7C68-4F90-B0C9-DA37B96DAEA5}" destId="{4AEA3CE3-4B6B-456E-AB74-680E267F472C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C1AB6C39-7400-4E52-A2FF-E5FC16C0C2A2}" type="presOf" srcId="{E054B364-FD3F-45BE-AA0B-67D830190E8E}" destId="{C9A049E6-6917-4472-A44F-76AC087DAFD5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9EE7EEC1-2072-46F9-A425-42C9FFF18FE9}" type="presOf" srcId="{0857A139-FD9F-4348-8D34-9A6DD4514671}" destId="{D3E3F3A8-861E-4B62-A5E1-44284209AD83}" srcOrd="0" destOrd="0" presId="urn:microsoft.com/office/officeart/2005/8/layout/radial4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D4F884B0-0FEC-4C12-8E2E-522524C8A458}" type="presOf" srcId="{1D196539-EFBA-4C23-9830-2DAE7E7C6F21}" destId="{97B016C9-0546-49D3-9140-FB5738EFBBBA}" srcOrd="0" destOrd="0" presId="urn:microsoft.com/office/officeart/2005/8/layout/radial4"/>
    <dgm:cxn modelId="{8EAE8F4B-5527-4EB4-9C35-FE5EB91C7C53}" type="presOf" srcId="{534D687D-0B69-4E86-B937-7959EBD9B392}" destId="{87A20C7A-D780-4712-A6B0-352CB2E777FF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F6A91A5F-4394-44EC-9630-504C2D1ECB90}" type="presOf" srcId="{DAB0AD06-BD8B-4B6F-965E-A1DFC5CE05D8}" destId="{27E21B9F-19CF-4B84-98B0-FDE22722FB0C}" srcOrd="0" destOrd="0" presId="urn:microsoft.com/office/officeart/2005/8/layout/radial4"/>
    <dgm:cxn modelId="{53BBEA7C-312F-4EED-8CF4-AA52EDC35A21}" type="presOf" srcId="{6EE618DB-95FC-45D4-9E66-8DFCCE55136A}" destId="{685FCE54-9200-4C86-8A10-3DF1758EBC8B}" srcOrd="0" destOrd="0" presId="urn:microsoft.com/office/officeart/2005/8/layout/radial4"/>
    <dgm:cxn modelId="{63479AA6-0CA1-4546-9863-84CE6DB6ECF9}" type="presParOf" srcId="{4AEA3CE3-4B6B-456E-AB74-680E267F472C}" destId="{685FCE54-9200-4C86-8A10-3DF1758EBC8B}" srcOrd="0" destOrd="0" presId="urn:microsoft.com/office/officeart/2005/8/layout/radial4"/>
    <dgm:cxn modelId="{CF647A95-BD67-4033-9370-82DEF924178F}" type="presParOf" srcId="{4AEA3CE3-4B6B-456E-AB74-680E267F472C}" destId="{97B016C9-0546-49D3-9140-FB5738EFBBBA}" srcOrd="1" destOrd="0" presId="urn:microsoft.com/office/officeart/2005/8/layout/radial4"/>
    <dgm:cxn modelId="{47B64373-BB79-40EF-8209-9E0F75E7BEE4}" type="presParOf" srcId="{4AEA3CE3-4B6B-456E-AB74-680E267F472C}" destId="{84307135-D8BB-4757-BE7C-17363D52B70D}" srcOrd="2" destOrd="0" presId="urn:microsoft.com/office/officeart/2005/8/layout/radial4"/>
    <dgm:cxn modelId="{09736EB8-92C7-4D7A-8491-7C88FA150E3B}" type="presParOf" srcId="{4AEA3CE3-4B6B-456E-AB74-680E267F472C}" destId="{D3E3F3A8-861E-4B62-A5E1-44284209AD83}" srcOrd="3" destOrd="0" presId="urn:microsoft.com/office/officeart/2005/8/layout/radial4"/>
    <dgm:cxn modelId="{6799473B-B3C5-4E57-93A6-134586FDF07C}" type="presParOf" srcId="{4AEA3CE3-4B6B-456E-AB74-680E267F472C}" destId="{27E21B9F-19CF-4B84-98B0-FDE22722FB0C}" srcOrd="4" destOrd="0" presId="urn:microsoft.com/office/officeart/2005/8/layout/radial4"/>
    <dgm:cxn modelId="{5C972537-6594-4495-8657-6E957EFEA007}" type="presParOf" srcId="{4AEA3CE3-4B6B-456E-AB74-680E267F472C}" destId="{87A20C7A-D780-4712-A6B0-352CB2E777FF}" srcOrd="5" destOrd="0" presId="urn:microsoft.com/office/officeart/2005/8/layout/radial4"/>
    <dgm:cxn modelId="{7AF1A2EC-BBD8-41F1-8D73-8600F4742B62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CC35D556-B42B-438E-BE17-1C903C302AD1}" type="datetimeFigureOut">
              <a:rPr lang="en-US" smtClean="0"/>
              <a:t>8/7/2016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jfryan70@gmail.com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4800" b="1" smtClean="0"/>
              <a:t>The Denver </a:t>
            </a:r>
            <a:r>
              <a:rPr lang="en-US" sz="4800" b="1" dirty="0" smtClean="0"/>
              <a:t>Housing Market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682971"/>
            <a:ext cx="3309803" cy="1260629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r, Where Should I Move?</a:t>
            </a:r>
          </a:p>
          <a:p>
            <a:endParaRPr lang="en-US" sz="1200" dirty="0"/>
          </a:p>
          <a:p>
            <a:r>
              <a:rPr lang="en-US" dirty="0" smtClean="0"/>
              <a:t>John Francis Ryan, Ph.D.</a:t>
            </a:r>
          </a:p>
          <a:p>
            <a:r>
              <a:rPr lang="en-US" dirty="0" smtClean="0"/>
              <a:t>jfryan70@gmail.com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800" b="1" dirty="0" smtClean="0"/>
              <a:t>Data Sources</a:t>
            </a:r>
            <a:endParaRPr lang="en-US" sz="4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American Community Survey</a:t>
            </a:r>
          </a:p>
          <a:p>
            <a:r>
              <a:rPr lang="en-US" dirty="0" smtClean="0"/>
              <a:t>Annual Survey</a:t>
            </a:r>
          </a:p>
          <a:p>
            <a:r>
              <a:rPr lang="en-US" dirty="0" smtClean="0"/>
              <a:t>Neighborhoods</a:t>
            </a:r>
          </a:p>
          <a:p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School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Schooldigger.com</a:t>
            </a:r>
          </a:p>
          <a:p>
            <a:r>
              <a:rPr lang="en-US" dirty="0" smtClean="0"/>
              <a:t>Student achievement</a:t>
            </a:r>
          </a:p>
          <a:p>
            <a:r>
              <a:rPr lang="en-US" dirty="0" smtClean="0"/>
              <a:t>District level</a:t>
            </a:r>
          </a:p>
          <a:p>
            <a:r>
              <a:rPr lang="en-US" dirty="0" smtClean="0"/>
              <a:t>State rankings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83199737"/>
              </p:ext>
            </p:extLst>
          </p:nvPr>
        </p:nvGraphicFramePr>
        <p:xfrm>
          <a:off x="762000" y="1371600"/>
          <a:ext cx="7391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Forces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38200" y="4002724"/>
            <a:ext cx="3154802" cy="22839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48000" y="1579492"/>
            <a:ext cx="2934700" cy="205892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181600" y="4002725"/>
            <a:ext cx="3154802" cy="228398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33400"/>
            <a:ext cx="7024744" cy="1143000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Categories</a:t>
            </a:r>
            <a:endParaRPr lang="en-US" sz="4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9554" y="3990911"/>
            <a:ext cx="2976620" cy="581089"/>
          </a:xfrm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Housing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60" y="4572000"/>
            <a:ext cx="3183040" cy="25757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Median age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Vacancies?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Renting?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Poverty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53871" y="1552511"/>
            <a:ext cx="2942130" cy="581089"/>
          </a:xfrm>
        </p:spPr>
        <p:txBody>
          <a:bodyPr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Neighborhood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27809" y="2057400"/>
            <a:ext cx="3220591" cy="25757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Age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Income/education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Families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Poverty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1" y="4114800"/>
            <a:ext cx="2943508" cy="58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School Quality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334001" y="4717981"/>
            <a:ext cx="2866440" cy="257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 2" panose="05020102010507070707" pitchFamily="18" charset="2"/>
              <a:buChar char="P"/>
            </a:pPr>
            <a:r>
              <a:rPr lang="en-US" sz="2000" dirty="0" smtClean="0">
                <a:solidFill>
                  <a:schemeClr val="bg1"/>
                </a:solidFill>
              </a:rPr>
              <a:t>State ranking</a:t>
            </a:r>
          </a:p>
          <a:p>
            <a:pPr lvl="1">
              <a:buClrTx/>
              <a:buFont typeface="Wingdings 2" panose="05020102010507070707" pitchFamily="18" charset="2"/>
              <a:buChar char="P"/>
            </a:pPr>
            <a:r>
              <a:rPr lang="en-US" dirty="0" smtClean="0">
                <a:solidFill>
                  <a:schemeClr val="bg1"/>
                </a:solidFill>
              </a:rPr>
              <a:t>Past year</a:t>
            </a:r>
          </a:p>
          <a:p>
            <a:pPr lvl="1">
              <a:buClrTx/>
              <a:buFont typeface="Wingdings 2" panose="05020102010507070707" pitchFamily="18" charset="2"/>
              <a:buChar char="P"/>
            </a:pPr>
            <a:r>
              <a:rPr lang="en-US" dirty="0" smtClean="0">
                <a:solidFill>
                  <a:schemeClr val="bg1"/>
                </a:solidFill>
              </a:rPr>
              <a:t>Two years ago</a:t>
            </a:r>
          </a:p>
        </p:txBody>
      </p:sp>
    </p:spTree>
    <p:extLst>
      <p:ext uri="{BB962C8B-B14F-4D97-AF65-F5344CB8AC3E}">
        <p14:creationId xmlns:p14="http://schemas.microsoft.com/office/powerpoint/2010/main" val="24107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Housing Values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362200"/>
            <a:ext cx="64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Neighborhood median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Self-reported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Not final selling price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Matching Census data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Five-county area</a:t>
            </a:r>
          </a:p>
        </p:txBody>
      </p:sp>
    </p:spTree>
    <p:extLst>
      <p:ext uri="{BB962C8B-B14F-4D97-AF65-F5344CB8AC3E}">
        <p14:creationId xmlns:p14="http://schemas.microsoft.com/office/powerpoint/2010/main" val="40804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Important Limits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828800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Housing values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See above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Macro-level data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Individual surveys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Not micro-level behavior</a:t>
            </a:r>
          </a:p>
          <a:p>
            <a:pPr>
              <a:buClr>
                <a:schemeClr val="accent1"/>
              </a:buClr>
            </a:pPr>
            <a:endParaRPr lang="en-US" sz="10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Five-county area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Not just Denver city limits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All of each county</a:t>
            </a:r>
          </a:p>
        </p:txBody>
      </p:sp>
    </p:spTree>
    <p:extLst>
      <p:ext uri="{BB962C8B-B14F-4D97-AF65-F5344CB8AC3E}">
        <p14:creationId xmlns:p14="http://schemas.microsoft.com/office/powerpoint/2010/main" val="14112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Neighborhood Insights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239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Median housing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10" y="1524000"/>
            <a:ext cx="6850380" cy="489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17867"/>
            <a:ext cx="71628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Wide range of neighborhoods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9" y="2043535"/>
            <a:ext cx="5210585" cy="3581400"/>
          </a:xfr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48400" y="2458522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bell-shaped</a:t>
            </a:r>
          </a:p>
          <a:p>
            <a:endParaRPr lang="en-US" sz="1000" dirty="0" smtClean="0"/>
          </a:p>
          <a:p>
            <a:r>
              <a:rPr lang="en-US" dirty="0" smtClean="0"/>
              <a:t>Max. $1,000,000+</a:t>
            </a:r>
          </a:p>
          <a:p>
            <a:endParaRPr lang="en-US" sz="1000" dirty="0" smtClean="0"/>
          </a:p>
          <a:p>
            <a:r>
              <a:rPr lang="en-US" dirty="0" smtClean="0"/>
              <a:t>Min. </a:t>
            </a:r>
            <a:r>
              <a:rPr lang="en-US" dirty="0"/>
              <a:t>$</a:t>
            </a:r>
            <a:r>
              <a:rPr lang="en-US" dirty="0" smtClean="0"/>
              <a:t>27,500</a:t>
            </a:r>
          </a:p>
          <a:p>
            <a:endParaRPr lang="en-US" sz="1000" dirty="0" smtClean="0"/>
          </a:p>
          <a:p>
            <a:r>
              <a:rPr lang="en-US" dirty="0" smtClean="0"/>
              <a:t>Median: $243,100</a:t>
            </a:r>
          </a:p>
          <a:p>
            <a:endParaRPr lang="en-US" sz="1000" dirty="0" smtClean="0"/>
          </a:p>
          <a:p>
            <a:r>
              <a:rPr lang="en-US" dirty="0" smtClean="0"/>
              <a:t>50 percent within</a:t>
            </a:r>
          </a:p>
          <a:p>
            <a:r>
              <a:rPr lang="en-US" dirty="0"/>
              <a:t> </a:t>
            </a:r>
            <a:r>
              <a:rPr lang="en-US" dirty="0" smtClean="0"/>
              <a:t> $181,900 to</a:t>
            </a:r>
          </a:p>
          <a:p>
            <a:r>
              <a:rPr lang="en-US" dirty="0"/>
              <a:t> </a:t>
            </a:r>
            <a:r>
              <a:rPr lang="en-US" dirty="0" smtClean="0"/>
              <a:t>  $331,000</a:t>
            </a:r>
          </a:p>
        </p:txBody>
      </p:sp>
    </p:spTree>
    <p:extLst>
      <p:ext uri="{BB962C8B-B14F-4D97-AF65-F5344CB8AC3E}">
        <p14:creationId xmlns:p14="http://schemas.microsoft.com/office/powerpoint/2010/main" val="13302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Douglas County </a:t>
            </a:r>
            <a:br>
              <a:rPr lang="en-US" b="1" dirty="0" smtClean="0"/>
            </a:br>
            <a:r>
              <a:rPr lang="en-US" b="1" dirty="0" smtClean="0"/>
              <a:t>most expensive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9" y="2043535"/>
            <a:ext cx="5210586" cy="3581400"/>
          </a:xfr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48400" y="2133600"/>
            <a:ext cx="2209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Douglas: $334,400</a:t>
            </a:r>
          </a:p>
          <a:p>
            <a:endParaRPr lang="en-US" sz="1000" dirty="0" smtClean="0"/>
          </a:p>
          <a:p>
            <a:r>
              <a:rPr lang="en-US" dirty="0" smtClean="0"/>
              <a:t>Adams: $179,350</a:t>
            </a:r>
          </a:p>
          <a:p>
            <a:endParaRPr lang="en-US" sz="1000" dirty="0" smtClean="0"/>
          </a:p>
          <a:p>
            <a:r>
              <a:rPr lang="en-US" dirty="0" smtClean="0"/>
              <a:t>Other three:</a:t>
            </a:r>
          </a:p>
          <a:p>
            <a:r>
              <a:rPr lang="en-US" dirty="0" smtClean="0"/>
              <a:t> $221,700 to </a:t>
            </a:r>
          </a:p>
          <a:p>
            <a:r>
              <a:rPr lang="en-US" dirty="0" smtClean="0"/>
              <a:t> $262,700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op 20 Neighborhoods, 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Arapahoe: 45%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Denver: 30%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Douglas and Jefferson: 25%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 smtClean="0"/>
              <a:t>  Areas: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Cherry Hills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Greenwood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Littleton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Cherry Creek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5" y="2016776"/>
            <a:ext cx="5257800" cy="380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8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Purposes of Project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a.k.a. Why do this?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7867"/>
            <a:ext cx="73152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Bottom 20 Neighborhoods, 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Adams: 60%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Arapahoe: 30%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  Areas: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Federal Heights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Thornton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Aurora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5257800" cy="377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0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Slight decline in housing values, 2010-2014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bell-shaped</a:t>
            </a:r>
          </a:p>
          <a:p>
            <a:endParaRPr lang="en-US" sz="1000" dirty="0" smtClean="0"/>
          </a:p>
          <a:p>
            <a:r>
              <a:rPr lang="en-US" dirty="0" smtClean="0"/>
              <a:t>Best: +199%</a:t>
            </a:r>
          </a:p>
          <a:p>
            <a:endParaRPr lang="en-US" sz="1000" dirty="0" smtClean="0"/>
          </a:p>
          <a:p>
            <a:r>
              <a:rPr lang="en-US" dirty="0" smtClean="0"/>
              <a:t>Worst: -44%</a:t>
            </a:r>
          </a:p>
          <a:p>
            <a:endParaRPr lang="en-US" sz="1000" dirty="0" smtClean="0"/>
          </a:p>
          <a:p>
            <a:r>
              <a:rPr lang="en-US" dirty="0" smtClean="0"/>
              <a:t>Median: -1.7%</a:t>
            </a:r>
          </a:p>
          <a:p>
            <a:endParaRPr lang="en-US" sz="1000" dirty="0" smtClean="0"/>
          </a:p>
          <a:p>
            <a:r>
              <a:rPr lang="en-US" dirty="0" smtClean="0"/>
              <a:t>50 percent within</a:t>
            </a:r>
          </a:p>
          <a:p>
            <a:r>
              <a:rPr lang="en-US" dirty="0"/>
              <a:t> </a:t>
            </a:r>
            <a:r>
              <a:rPr lang="en-US" dirty="0" smtClean="0"/>
              <a:t> -7.2% to </a:t>
            </a:r>
          </a:p>
          <a:p>
            <a:r>
              <a:rPr lang="en-US" dirty="0"/>
              <a:t> </a:t>
            </a:r>
            <a:r>
              <a:rPr lang="en-US" dirty="0" smtClean="0"/>
              <a:t> +3.57%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0" y="2035955"/>
            <a:ext cx="5174669" cy="361405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Decline fairly uniform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Affluent neighborhoods affected</a:t>
            </a:r>
          </a:p>
          <a:p>
            <a:endParaRPr lang="en-US" sz="1000" dirty="0" smtClean="0"/>
          </a:p>
          <a:p>
            <a:r>
              <a:rPr lang="en-US" dirty="0" smtClean="0"/>
              <a:t>Overall, negative</a:t>
            </a:r>
          </a:p>
          <a:p>
            <a:endParaRPr lang="en-US" sz="1000" dirty="0" smtClean="0"/>
          </a:p>
          <a:p>
            <a:r>
              <a:rPr lang="en-US" dirty="0" smtClean="0"/>
              <a:t>Worst: -44%</a:t>
            </a:r>
          </a:p>
          <a:p>
            <a:endParaRPr lang="en-US" sz="1000" dirty="0" smtClean="0"/>
          </a:p>
          <a:p>
            <a:r>
              <a:rPr lang="en-US" dirty="0" smtClean="0"/>
              <a:t>Median: -1.7%</a:t>
            </a:r>
          </a:p>
          <a:p>
            <a:endParaRPr lang="en-US" sz="1000" dirty="0" smtClean="0"/>
          </a:p>
          <a:p>
            <a:r>
              <a:rPr lang="en-US" dirty="0" smtClean="0"/>
              <a:t>50 percent from</a:t>
            </a:r>
          </a:p>
          <a:p>
            <a:r>
              <a:rPr lang="en-US" dirty="0"/>
              <a:t> </a:t>
            </a:r>
            <a:r>
              <a:rPr lang="en-US" dirty="0" smtClean="0"/>
              <a:t> -7.2% to +3.6%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981201"/>
            <a:ext cx="5181598" cy="36688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6255" y="6064113"/>
            <a:ext cx="358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$1,000,000 neighborhoods since cannot calculate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highest values (100%)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2697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917867"/>
            <a:ext cx="7153832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Slight four-year decline among top 10% most expensive (2010)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spread out</a:t>
            </a:r>
          </a:p>
          <a:p>
            <a:endParaRPr lang="en-US" sz="1000" dirty="0"/>
          </a:p>
          <a:p>
            <a:r>
              <a:rPr lang="en-US" dirty="0" smtClean="0"/>
              <a:t>Slight decline as general pattern</a:t>
            </a:r>
          </a:p>
          <a:p>
            <a:endParaRPr lang="en-US" sz="1000" dirty="0" smtClean="0"/>
          </a:p>
          <a:p>
            <a:r>
              <a:rPr lang="en-US" dirty="0" smtClean="0"/>
              <a:t>Best: +17.7%</a:t>
            </a:r>
          </a:p>
          <a:p>
            <a:endParaRPr lang="en-US" sz="1000" dirty="0" smtClean="0"/>
          </a:p>
          <a:p>
            <a:r>
              <a:rPr lang="en-US" dirty="0" smtClean="0"/>
              <a:t>Worst: -26.8%</a:t>
            </a:r>
          </a:p>
          <a:p>
            <a:endParaRPr lang="en-US" sz="1000" dirty="0" smtClean="0"/>
          </a:p>
          <a:p>
            <a:r>
              <a:rPr lang="en-US" dirty="0" smtClean="0"/>
              <a:t>Median: -2.4%</a:t>
            </a:r>
          </a:p>
          <a:p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16255" y="6188808"/>
            <a:ext cx="3584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$1,000,000 neighborhoods since cannot calculate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976641"/>
            <a:ext cx="5181598" cy="367337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Top Growth Areas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Denver: 60%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Arapahoe: 15%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Tops in Adams</a:t>
            </a:r>
          </a:p>
          <a:p>
            <a:pPr>
              <a:buClr>
                <a:schemeClr val="accent1"/>
              </a:buClr>
            </a:pPr>
            <a:endParaRPr lang="en-US" sz="1000" dirty="0"/>
          </a:p>
          <a:p>
            <a:pPr>
              <a:buClr>
                <a:schemeClr val="accent1"/>
              </a:buClr>
            </a:pPr>
            <a:r>
              <a:rPr lang="en-US" dirty="0" smtClean="0"/>
              <a:t>Jefferson,  Douglas not here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Mature </a:t>
            </a:r>
            <a:r>
              <a:rPr lang="en-US" dirty="0" err="1" smtClean="0"/>
              <a:t>mkts</a:t>
            </a:r>
            <a:r>
              <a:rPr lang="en-US" dirty="0" smtClean="0"/>
              <a:t>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51" y="2023707"/>
            <a:ext cx="5271654" cy="379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Biggest Decline Areas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Adams, Arapahoe, Denver dominate</a:t>
            </a:r>
          </a:p>
          <a:p>
            <a:endParaRPr lang="en-US" sz="1000" dirty="0" smtClean="0"/>
          </a:p>
          <a:p>
            <a:r>
              <a:rPr lang="en-US" dirty="0" smtClean="0"/>
              <a:t>One in Jefferson</a:t>
            </a:r>
          </a:p>
          <a:p>
            <a:endParaRPr lang="en-US" sz="1000" dirty="0" smtClean="0"/>
          </a:p>
          <a:p>
            <a:r>
              <a:rPr lang="en-US" dirty="0"/>
              <a:t>N</a:t>
            </a:r>
            <a:r>
              <a:rPr lang="en-US" dirty="0" smtClean="0"/>
              <a:t>o Douglas</a:t>
            </a:r>
          </a:p>
          <a:p>
            <a:endParaRPr lang="en-US" sz="1000" dirty="0"/>
          </a:p>
          <a:p>
            <a:r>
              <a:rPr lang="en-US" dirty="0" smtClean="0"/>
              <a:t>Mostly lower-end neighborhoods</a:t>
            </a:r>
          </a:p>
          <a:p>
            <a:endParaRPr lang="en-US" sz="1000" dirty="0" smtClean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6" y="2034020"/>
            <a:ext cx="5248280" cy="377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1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Possible Factors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097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Lower household income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2229"/>
            <a:ext cx="6858000" cy="489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Low household income: negative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2458522"/>
            <a:ext cx="23622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below $35K: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Everyone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Owners only</a:t>
            </a:r>
          </a:p>
          <a:p>
            <a:endParaRPr lang="en-US" sz="1000" dirty="0" smtClean="0"/>
          </a:p>
          <a:p>
            <a:r>
              <a:rPr lang="en-US" dirty="0" smtClean="0"/>
              <a:t>Correlations </a:t>
            </a:r>
          </a:p>
          <a:p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-0.52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-0.56</a:t>
            </a:r>
          </a:p>
          <a:p>
            <a:endParaRPr lang="en-US" sz="1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181599" cy="361405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4676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Middle-class household income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30" y="1447801"/>
            <a:ext cx="6911340" cy="49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5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Imagine Someone: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Char char="P"/>
            </a:pPr>
            <a:r>
              <a:rPr lang="en-US" sz="3600" dirty="0" smtClean="0"/>
              <a:t> </a:t>
            </a:r>
            <a:r>
              <a:rPr lang="en-US" sz="4000" dirty="0" smtClean="0"/>
              <a:t>New to Denver area</a:t>
            </a:r>
          </a:p>
          <a:p>
            <a:pPr>
              <a:buFont typeface="Wingdings 2" panose="05020102010507070707" pitchFamily="18" charset="2"/>
              <a:buChar char="P"/>
            </a:pPr>
            <a:r>
              <a:rPr lang="en-US" sz="4000" dirty="0" smtClean="0"/>
              <a:t> House hunting</a:t>
            </a:r>
          </a:p>
          <a:p>
            <a:pPr>
              <a:buFont typeface="Wingdings 2" panose="05020102010507070707" pitchFamily="18" charset="2"/>
              <a:buChar char="P"/>
            </a:pPr>
            <a:r>
              <a:rPr lang="en-US" sz="4000" dirty="0" smtClean="0"/>
              <a:t> Where to live, and why?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32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Middle-class household income negative?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51460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from $35K to $100K: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Same as before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CO ‘middle-class’</a:t>
            </a:r>
          </a:p>
          <a:p>
            <a:endParaRPr lang="en-US" sz="1000" dirty="0" smtClean="0"/>
          </a:p>
          <a:p>
            <a:r>
              <a:rPr lang="en-US" dirty="0" smtClean="0"/>
              <a:t>  Correlations 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-0.64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-0.74</a:t>
            </a:r>
          </a:p>
          <a:p>
            <a:endParaRPr lang="en-US" dirty="0"/>
          </a:p>
          <a:p>
            <a:r>
              <a:rPr lang="en-US" dirty="0" smtClean="0"/>
              <a:t>Other 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$50-75K: -0.50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$75-100k: -</a:t>
            </a:r>
            <a:r>
              <a:rPr lang="en-US" dirty="0" smtClean="0"/>
              <a:t>0.05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00921"/>
            <a:ext cx="5181599" cy="3561679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Upper household income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1" y="1676400"/>
            <a:ext cx="661415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Upper household income positive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3622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above $100K: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Same as before</a:t>
            </a:r>
          </a:p>
          <a:p>
            <a:endParaRPr lang="en-US" sz="1000" dirty="0" smtClean="0"/>
          </a:p>
          <a:p>
            <a:r>
              <a:rPr lang="en-US" dirty="0" smtClean="0"/>
              <a:t>  Correlations 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0.76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0.82</a:t>
            </a:r>
          </a:p>
          <a:p>
            <a:endParaRPr lang="en-US" dirty="0"/>
          </a:p>
          <a:p>
            <a:r>
              <a:rPr lang="en-US" dirty="0" smtClean="0"/>
              <a:t>Other 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$50-75K: -0.50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81200"/>
            <a:ext cx="5181598" cy="356167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individual income: positive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income, neighborhood</a:t>
            </a:r>
          </a:p>
          <a:p>
            <a:endParaRPr lang="en-US" sz="1000" dirty="0" smtClean="0"/>
          </a:p>
          <a:p>
            <a:r>
              <a:rPr lang="en-US" dirty="0" smtClean="0"/>
              <a:t>  Correlation: +0.72 </a:t>
            </a:r>
            <a:endParaRPr lang="en-US" sz="1000" dirty="0" smtClean="0"/>
          </a:p>
          <a:p>
            <a:endParaRPr lang="en-US" dirty="0"/>
          </a:p>
          <a:p>
            <a:r>
              <a:rPr lang="en-US" dirty="0" smtClean="0"/>
              <a:t>Correlations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r>
              <a:rPr lang="en-US" dirty="0" smtClean="0"/>
              <a:t>  percent: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Below $25K: -0.54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$25-35K: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-0.37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$50-65K: +0.06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$65-75K: +0.20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$75K+:   +0.82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81200"/>
            <a:ext cx="5181599" cy="3561679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4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Family factors:</a:t>
            </a:r>
            <a:br>
              <a:rPr lang="en-US" b="1" dirty="0" smtClean="0"/>
            </a:br>
            <a:r>
              <a:rPr lang="en-US" b="1" dirty="0" smtClean="0"/>
              <a:t>modest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Family factors: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married couples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family size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married couples: +0.42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family size: -0.35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95241"/>
            <a:ext cx="5145086" cy="353658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Neighborhood education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1" y="1676400"/>
            <a:ext cx="6614159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6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education:</a:t>
            </a:r>
            <a:br>
              <a:rPr lang="en-US" b="1" dirty="0" smtClean="0"/>
            </a:br>
            <a:r>
              <a:rPr lang="en-US" b="1" dirty="0" smtClean="0"/>
              <a:t>very important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Adult education levels (percent)</a:t>
            </a:r>
            <a:endParaRPr lang="en-US" dirty="0"/>
          </a:p>
          <a:p>
            <a:endParaRPr lang="en-US" sz="1000" dirty="0"/>
          </a:p>
          <a:p>
            <a:r>
              <a:rPr lang="en-US" dirty="0" smtClean="0"/>
              <a:t>Correlations </a:t>
            </a:r>
            <a:r>
              <a:rPr lang="en-US" dirty="0"/>
              <a:t>with </a:t>
            </a:r>
          </a:p>
          <a:p>
            <a:r>
              <a:rPr lang="en-US" dirty="0"/>
              <a:t>  percent: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dropout: </a:t>
            </a:r>
            <a:r>
              <a:rPr lang="en-US" dirty="0"/>
              <a:t>-</a:t>
            </a:r>
            <a:r>
              <a:rPr lang="en-US" dirty="0" smtClean="0"/>
              <a:t>0.53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only: </a:t>
            </a:r>
            <a:r>
              <a:rPr lang="en-US" dirty="0"/>
              <a:t>-</a:t>
            </a:r>
            <a:r>
              <a:rPr lang="en-US" dirty="0" smtClean="0"/>
              <a:t>0.69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Some college or Assoc.: </a:t>
            </a:r>
            <a:r>
              <a:rPr lang="en-US" dirty="0"/>
              <a:t>-</a:t>
            </a:r>
            <a:r>
              <a:rPr lang="en-US" dirty="0" smtClean="0"/>
              <a:t>0.40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BA only: +0.67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Degree above BA: +0.80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or more: +0.53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BA or more: +0.77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8" y="1981200"/>
            <a:ext cx="5165512" cy="355062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Poverty rates:</a:t>
            </a:r>
            <a:br>
              <a:rPr lang="en-US" b="1" dirty="0" smtClean="0"/>
            </a:br>
            <a:r>
              <a:rPr lang="en-US" b="1" dirty="0" smtClean="0"/>
              <a:t>negative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 of people: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Poverty rate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Up to 150 perc. </a:t>
            </a:r>
            <a:r>
              <a:rPr lang="en-US" dirty="0"/>
              <a:t>p</a:t>
            </a:r>
            <a:r>
              <a:rPr lang="en-US" dirty="0" smtClean="0"/>
              <a:t>overty rate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Poverty: </a:t>
            </a:r>
            <a:r>
              <a:rPr lang="en-US" dirty="0"/>
              <a:t>-</a:t>
            </a:r>
            <a:r>
              <a:rPr lang="en-US" dirty="0" smtClean="0"/>
              <a:t>0.47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150 percent poverty: -0.55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6" y="1980884"/>
            <a:ext cx="5165974" cy="355093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Housing age and size: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Median year built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at least two-units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Year: +0.24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Unit size: -0.19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05000"/>
            <a:ext cx="5221400" cy="358903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Housing vacancies &amp; renting: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vacant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rented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Vacant: -0.04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Rented: -0.34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8" y="1915096"/>
            <a:ext cx="5206712" cy="357894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 smtClean="0"/>
              <a:t>Visualize Neighborhoods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3554500" cy="3508375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724401" y="2514600"/>
            <a:ext cx="388619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600" dirty="0" smtClean="0"/>
              <a:t>Become familiar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600" dirty="0" smtClean="0"/>
              <a:t>‘See’ the  neighborhoods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302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working: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Neighborhood working: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number of hrs. worked</a:t>
            </a:r>
          </a:p>
          <a:p>
            <a:endParaRPr lang="en-US" sz="1000" dirty="0" smtClean="0"/>
          </a:p>
          <a:p>
            <a:r>
              <a:rPr lang="en-US" dirty="0" smtClean="0"/>
              <a:t>Correlation of +0.26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0" y="1905000"/>
            <a:ext cx="5221400" cy="3589037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School district quality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1" y="1524000"/>
            <a:ext cx="68275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1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School district quality:</a:t>
            </a:r>
            <a:br>
              <a:rPr lang="en-US" b="1" dirty="0" smtClean="0"/>
            </a:br>
            <a:r>
              <a:rPr lang="en-US" b="1" dirty="0" smtClean="0"/>
              <a:t>modest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 district rank: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Prior year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Two years ago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Prior </a:t>
            </a:r>
            <a:r>
              <a:rPr lang="en-US" dirty="0" err="1" smtClean="0"/>
              <a:t>yr</a:t>
            </a:r>
            <a:r>
              <a:rPr lang="en-US" dirty="0" smtClean="0"/>
              <a:t>: +0.37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Two years ago: </a:t>
            </a:r>
          </a:p>
          <a:p>
            <a:pPr>
              <a:buClr>
                <a:schemeClr val="accent1"/>
              </a:buClr>
            </a:pPr>
            <a:r>
              <a:rPr lang="en-US" dirty="0"/>
              <a:t> </a:t>
            </a:r>
            <a:r>
              <a:rPr lang="en-US" dirty="0" smtClean="0"/>
              <a:t>     +0.35</a:t>
            </a:r>
          </a:p>
          <a:p>
            <a:endParaRPr lang="en-US" dirty="0"/>
          </a:p>
          <a:p>
            <a:r>
              <a:rPr lang="en-US" dirty="0" smtClean="0"/>
              <a:t>School districts much larger than neighborhoods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905000"/>
            <a:ext cx="5238750" cy="3600963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2900829"/>
            <a:ext cx="7010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Interactive </a:t>
            </a:r>
            <a:r>
              <a:rPr lang="en-US" sz="6000" b="1" dirty="0" smtClean="0"/>
              <a:t>map: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2200" dirty="0" smtClean="0">
                <a:solidFill>
                  <a:schemeClr val="tx1"/>
                </a:solidFill>
              </a:rPr>
              <a:t>github.com/JohnRyan70/</a:t>
            </a:r>
            <a:r>
              <a:rPr lang="en-US" sz="2200" dirty="0" err="1" smtClean="0">
                <a:solidFill>
                  <a:schemeClr val="tx1"/>
                </a:solidFill>
              </a:rPr>
              <a:t>Denver_Housing</a:t>
            </a:r>
            <a:r>
              <a:rPr lang="en-US" sz="2200" dirty="0" smtClean="0">
                <a:solidFill>
                  <a:schemeClr val="tx1"/>
                </a:solidFill>
              </a:rPr>
              <a:t>/tree/master/Shiny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What Drives Housing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421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64578853"/>
              </p:ext>
            </p:extLst>
          </p:nvPr>
        </p:nvGraphicFramePr>
        <p:xfrm>
          <a:off x="762000" y="1573795"/>
          <a:ext cx="7620000" cy="470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Factors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7362183"/>
              </p:ext>
            </p:extLst>
          </p:nvPr>
        </p:nvGraphicFramePr>
        <p:xfrm>
          <a:off x="762000" y="1573795"/>
          <a:ext cx="7620000" cy="470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Factors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Choosing Model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2286000"/>
            <a:ext cx="259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 smtClean="0"/>
              <a:t>Model: 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Predict vs. interpret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Easy to explain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Reduce overfitting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1" y="2217900"/>
            <a:ext cx="5106559" cy="339575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30034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Finding Best Model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524000"/>
            <a:ext cx="6400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LASSO regression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Reduce multicollinearity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Select factors</a:t>
            </a:r>
          </a:p>
          <a:p>
            <a:endParaRPr lang="en-US" sz="1200" dirty="0"/>
          </a:p>
          <a:p>
            <a:r>
              <a:rPr lang="en-US" sz="2800" dirty="0" smtClean="0"/>
              <a:t>Cross-validation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‘Train’ model on 70%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Then test dataset (30%)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2800" dirty="0" smtClean="0"/>
              <a:t>Model results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Similar RMSE to OLS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RMSE 7.4% higher, test data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Dropped two variables</a:t>
            </a:r>
          </a:p>
        </p:txBody>
      </p:sp>
    </p:spTree>
    <p:extLst>
      <p:ext uri="{BB962C8B-B14F-4D97-AF65-F5344CB8AC3E}">
        <p14:creationId xmlns:p14="http://schemas.microsoft.com/office/powerpoint/2010/main" val="116556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1430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Income and education important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89750"/>
            <a:ext cx="6096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Household income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From 20% to 60%: $176K!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Individual income: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Every $1 as $1.50 housing</a:t>
            </a:r>
            <a:endParaRPr lang="en-US" sz="3200" dirty="0"/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VIF over 8 in some cases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College education: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From 20% to 60%: $97K!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991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4400" b="1" dirty="0" smtClean="0"/>
              <a:t>Understand Housing Market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4214356" cy="2362200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105401" y="2515612"/>
            <a:ext cx="3352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3600" dirty="0" smtClean="0"/>
              <a:t>Market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Highs/Lows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Neighborhoods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Forces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157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Surprises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981200"/>
            <a:ext cx="640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High school dropouts positive?</a:t>
            </a:r>
          </a:p>
          <a:p>
            <a:endParaRPr lang="en-US" sz="1000" dirty="0" smtClean="0"/>
          </a:p>
          <a:p>
            <a:r>
              <a:rPr lang="en-US" sz="3200" dirty="0" smtClean="0"/>
              <a:t>‘Middle-class’ households gone</a:t>
            </a:r>
          </a:p>
          <a:p>
            <a:endParaRPr lang="en-US" sz="1000" dirty="0"/>
          </a:p>
          <a:p>
            <a:r>
              <a:rPr lang="en-US" sz="3200" dirty="0" smtClean="0"/>
              <a:t>Poverty rates positive?</a:t>
            </a:r>
          </a:p>
          <a:p>
            <a:endParaRPr lang="en-US" sz="1000" dirty="0"/>
          </a:p>
          <a:p>
            <a:r>
              <a:rPr lang="en-US" sz="3200" dirty="0" smtClean="0"/>
              <a:t>School districts negative?</a:t>
            </a:r>
          </a:p>
          <a:p>
            <a:endParaRPr lang="en-US" sz="1000" dirty="0"/>
          </a:p>
          <a:p>
            <a:r>
              <a:rPr lang="en-US" sz="3200" dirty="0" smtClean="0"/>
              <a:t>Vacancies positive?</a:t>
            </a:r>
          </a:p>
        </p:txBody>
      </p:sp>
    </p:spTree>
    <p:extLst>
      <p:ext uri="{BB962C8B-B14F-4D97-AF65-F5344CB8AC3E}">
        <p14:creationId xmlns:p14="http://schemas.microsoft.com/office/powerpoint/2010/main" val="11200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Recommendations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a.k.a. Why do this?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668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Check neighborhood income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138839"/>
            <a:ext cx="6400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Household owners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High-income strong!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Middle-income so-so</a:t>
            </a:r>
          </a:p>
          <a:p>
            <a:endParaRPr lang="en-US" sz="1000" dirty="0" smtClean="0"/>
          </a:p>
          <a:p>
            <a:r>
              <a:rPr lang="en-US" sz="3200" dirty="0" smtClean="0"/>
              <a:t>Individual income important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Multiplier effect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Negative for below $35K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Positive above $75K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Middle-income so-so</a:t>
            </a:r>
          </a:p>
        </p:txBody>
      </p:sp>
    </p:spTree>
    <p:extLst>
      <p:ext uri="{BB962C8B-B14F-4D97-AF65-F5344CB8AC3E}">
        <p14:creationId xmlns:p14="http://schemas.microsoft.com/office/powerpoint/2010/main" val="21545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30623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Check education levels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905000"/>
            <a:ext cx="6400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College education strong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Positive relation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Higher with post-college</a:t>
            </a:r>
          </a:p>
          <a:p>
            <a:endParaRPr lang="en-US" sz="1000" dirty="0" smtClean="0"/>
          </a:p>
          <a:p>
            <a:r>
              <a:rPr lang="en-US" sz="3200" dirty="0" smtClean="0"/>
              <a:t>High school dropouts mixed</a:t>
            </a:r>
          </a:p>
          <a:p>
            <a:endParaRPr lang="en-US" sz="1000" dirty="0" smtClean="0"/>
          </a:p>
          <a:p>
            <a:r>
              <a:rPr lang="en-US" sz="3200" dirty="0" smtClean="0"/>
              <a:t>School districts mixed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District size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Perhaps individual schools</a:t>
            </a:r>
          </a:p>
        </p:txBody>
      </p:sp>
    </p:spTree>
    <p:extLst>
      <p:ext uri="{BB962C8B-B14F-4D97-AF65-F5344CB8AC3E}">
        <p14:creationId xmlns:p14="http://schemas.microsoft.com/office/powerpoint/2010/main" val="19399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The End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Questions?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John Francis Ryan, Ph.D.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889787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7030A0"/>
                </a:solidFill>
                <a:hlinkClick r:id="rId2"/>
              </a:rPr>
              <a:t>jfryan70@gmail.com</a:t>
            </a:r>
            <a:endParaRPr lang="en-US" dirty="0" smtClean="0">
              <a:solidFill>
                <a:srgbClr val="7030A0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254-230-2555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www.about.me/john.f.ryan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514600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Technical Details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880972"/>
            <a:ext cx="6637467" cy="48493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Modeling process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Initial Problems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2438400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OLS Regression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Multicollinearity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VIF over 8 in some cases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Some factors related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721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LASSO Regression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45816"/>
            <a:ext cx="609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b="1" u="sng" dirty="0" smtClean="0"/>
              <a:t>L</a:t>
            </a:r>
            <a:r>
              <a:rPr lang="en-US" sz="3200" dirty="0" smtClean="0"/>
              <a:t>east </a:t>
            </a:r>
            <a:r>
              <a:rPr lang="en-US" sz="3200" b="1" u="sng" dirty="0" smtClean="0"/>
              <a:t>A</a:t>
            </a:r>
            <a:r>
              <a:rPr lang="en-US" sz="3200" dirty="0" smtClean="0"/>
              <a:t>bsolute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hrinkage and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election </a:t>
            </a:r>
            <a:r>
              <a:rPr lang="en-US" sz="3200" b="1" u="sng" dirty="0" smtClean="0"/>
              <a:t>O</a:t>
            </a:r>
            <a:r>
              <a:rPr lang="en-US" sz="3200" dirty="0" smtClean="0"/>
              <a:t>perator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Here, </a:t>
            </a:r>
            <a:r>
              <a:rPr lang="en-US" sz="3200" i="1" dirty="0" smtClean="0"/>
              <a:t>k</a:t>
            </a:r>
            <a:r>
              <a:rPr lang="en-US" sz="3200" dirty="0" smtClean="0"/>
              <a:t>-fold cross-validation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“Tuning parameter”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Collinearity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Variable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873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1" y="1524000"/>
            <a:ext cx="7011899" cy="4800600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524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/>
              <a:t>Tuning parameter (</a:t>
            </a:r>
            <a:r>
              <a:rPr lang="en-US" b="1" dirty="0" smtClean="0">
                <a:cs typeface="Courier New"/>
              </a:rPr>
              <a:t>lambda)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905000" cy="7620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/>
          <a:p>
            <a:pPr algn="ctr"/>
            <a:r>
              <a:rPr lang="en-US" dirty="0" smtClean="0"/>
              <a:t>Minimum: 617.1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324600" y="5257800"/>
            <a:ext cx="2133600" cy="9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One std. err.: 65880.1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2133598" y="2362200"/>
            <a:ext cx="1447804" cy="1142999"/>
          </a:xfrm>
          <a:prstGeom prst="curvedConnector3">
            <a:avLst>
              <a:gd name="adj1" fmla="val 988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>
            <a:off x="5105400" y="3657602"/>
            <a:ext cx="2286000" cy="1600198"/>
          </a:xfrm>
          <a:prstGeom prst="curvedConnector3">
            <a:avLst>
              <a:gd name="adj1" fmla="val 1727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906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Five-County Denver Metropolitan Area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2507112"/>
            <a:ext cx="213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dirty="0" smtClean="0"/>
              <a:t>Counties: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Adams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Arapahoe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Denver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Douglas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Jefferson</a:t>
            </a:r>
          </a:p>
          <a:p>
            <a:pPr>
              <a:buClr>
                <a:schemeClr val="accent1"/>
              </a:buClr>
            </a:pPr>
            <a:endParaRPr lang="en-US" sz="2400" dirty="0"/>
          </a:p>
          <a:p>
            <a:pPr>
              <a:buClr>
                <a:schemeClr val="accent1"/>
              </a:buClr>
            </a:pPr>
            <a:r>
              <a:rPr lang="en-US" sz="2400" dirty="0" smtClean="0"/>
              <a:t>Including full counties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29321"/>
          <a:stretch/>
        </p:blipFill>
        <p:spPr>
          <a:xfrm>
            <a:off x="1216628" y="2362200"/>
            <a:ext cx="4726972" cy="3887784"/>
          </a:xfrm>
        </p:spPr>
      </p:pic>
    </p:spTree>
    <p:extLst>
      <p:ext uri="{BB962C8B-B14F-4D97-AF65-F5344CB8AC3E}">
        <p14:creationId xmlns:p14="http://schemas.microsoft.com/office/powerpoint/2010/main" val="1325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934200" cy="4747403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524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/>
              <a:t>Tuning parameter (</a:t>
            </a:r>
            <a:r>
              <a:rPr lang="en-US" b="1" dirty="0" smtClean="0">
                <a:cs typeface="Courier New"/>
              </a:rPr>
              <a:t>lambda)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10200"/>
            <a:ext cx="2133600" cy="5334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 algn="ctr"/>
            <a:r>
              <a:rPr lang="en-US" dirty="0" smtClean="0"/>
              <a:t>Some variables shrink</a:t>
            </a:r>
            <a:endParaRPr lang="en-US" dirty="0"/>
          </a:p>
        </p:txBody>
      </p:sp>
      <p:cxnSp>
        <p:nvCxnSpPr>
          <p:cNvPr id="10" name="Curved Connector 9"/>
          <p:cNvCxnSpPr>
            <a:stCxn id="3" idx="0"/>
          </p:cNvCxnSpPr>
          <p:nvPr/>
        </p:nvCxnSpPr>
        <p:spPr>
          <a:xfrm rot="5400000" flipH="1" flipV="1">
            <a:off x="2590800" y="3505200"/>
            <a:ext cx="1600200" cy="22098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25291" y="1752600"/>
            <a:ext cx="2923309" cy="5334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 algn="ctr"/>
            <a:r>
              <a:rPr lang="en-US" dirty="0" smtClean="0"/>
              <a:t>Lambda large enough: everything is zero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6362700" y="2400299"/>
            <a:ext cx="838202" cy="6096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096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Model Results</a:t>
            </a:r>
            <a:endParaRPr lang="en-US" sz="6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95" y="1788901"/>
            <a:ext cx="5862610" cy="4611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3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44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Steps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362200"/>
            <a:ext cx="6477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Data Sources</a:t>
            </a:r>
          </a:p>
          <a:p>
            <a:pPr marL="285750" indent="-285750">
              <a:buFont typeface="+mj-lt"/>
              <a:buAutoNum type="romanUcPeriod"/>
            </a:pPr>
            <a:endParaRPr lang="en-US" sz="1000" dirty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Housing Market</a:t>
            </a:r>
          </a:p>
          <a:p>
            <a:pPr marL="285750" indent="-285750">
              <a:buFont typeface="+mj-lt"/>
              <a:buAutoNum type="romanUcPeriod"/>
            </a:pPr>
            <a:endParaRPr lang="en-US" sz="1000" dirty="0" smtClean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Possible Factors</a:t>
            </a:r>
          </a:p>
          <a:p>
            <a:pPr marL="457200" indent="-457200">
              <a:buFont typeface="+mj-lt"/>
              <a:buAutoNum type="romanUcPeriod"/>
            </a:pPr>
            <a:endParaRPr lang="en-US" sz="1000" dirty="0" smtClean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What Drives Housing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3574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Data Sources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39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Should Be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6670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Reliable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Useful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Neighborhood Level</a:t>
            </a:r>
          </a:p>
        </p:txBody>
      </p:sp>
    </p:spTree>
    <p:extLst>
      <p:ext uri="{BB962C8B-B14F-4D97-AF65-F5344CB8AC3E}">
        <p14:creationId xmlns:p14="http://schemas.microsoft.com/office/powerpoint/2010/main" val="1524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5059</TotalTime>
  <Words>1113</Words>
  <Application>Microsoft Office PowerPoint</Application>
  <PresentationFormat>On-screen Show (4:3)</PresentationFormat>
  <Paragraphs>424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Austin</vt:lpstr>
      <vt:lpstr>The Denver Housing Market</vt:lpstr>
      <vt:lpstr>Purposes of Project</vt:lpstr>
      <vt:lpstr>Imagine Someone:</vt:lpstr>
      <vt:lpstr>Visualize Neighborhoods</vt:lpstr>
      <vt:lpstr>Understand Housing Market</vt:lpstr>
      <vt:lpstr>Five-County Denver Metropolitan Area</vt:lpstr>
      <vt:lpstr>Steps</vt:lpstr>
      <vt:lpstr>Data Sources</vt:lpstr>
      <vt:lpstr>Data Should Be</vt:lpstr>
      <vt:lpstr>Data Sources</vt:lpstr>
      <vt:lpstr>PowerPoint Presentation</vt:lpstr>
      <vt:lpstr>Categories</vt:lpstr>
      <vt:lpstr>Housing Values</vt:lpstr>
      <vt:lpstr>Important Limits</vt:lpstr>
      <vt:lpstr>Neighborhood Insights</vt:lpstr>
      <vt:lpstr>Median housing</vt:lpstr>
      <vt:lpstr>Wide range of neighborhoods</vt:lpstr>
      <vt:lpstr>Douglas County  most expensive</vt:lpstr>
      <vt:lpstr>Top 20 Neighborhoods, 2014</vt:lpstr>
      <vt:lpstr>Bottom 20 Neighborhoods, 2014</vt:lpstr>
      <vt:lpstr>Slight decline in housing values, 2010-2014</vt:lpstr>
      <vt:lpstr>Decline fairly uniform</vt:lpstr>
      <vt:lpstr>Slight four-year decline among top 10% most expensive (2010) </vt:lpstr>
      <vt:lpstr>Top Growth Areas</vt:lpstr>
      <vt:lpstr>Biggest Decline Areas</vt:lpstr>
      <vt:lpstr>Possible Factors</vt:lpstr>
      <vt:lpstr>Lower household income</vt:lpstr>
      <vt:lpstr>Low household income: negative relation</vt:lpstr>
      <vt:lpstr>Middle-class household income</vt:lpstr>
      <vt:lpstr>Middle-class household income negative?</vt:lpstr>
      <vt:lpstr>Upper household income</vt:lpstr>
      <vt:lpstr>Upper household income positive</vt:lpstr>
      <vt:lpstr>Neighborhood individual income: positive relation</vt:lpstr>
      <vt:lpstr>Family factors: modest relation</vt:lpstr>
      <vt:lpstr>Neighborhood education</vt:lpstr>
      <vt:lpstr>Neighborhood education: very important</vt:lpstr>
      <vt:lpstr>Poverty rates: negative relation</vt:lpstr>
      <vt:lpstr>Housing age and size: minimal relation</vt:lpstr>
      <vt:lpstr>Housing vacancies &amp; renting: minimal relation</vt:lpstr>
      <vt:lpstr>Neighborhood working: minimal relation</vt:lpstr>
      <vt:lpstr>School district quality</vt:lpstr>
      <vt:lpstr>School district quality: modest relation</vt:lpstr>
      <vt:lpstr>Interactive map:  github.com/JohnRyan70/Denver_Housing/tree/master/Shiny</vt:lpstr>
      <vt:lpstr>What Drives Housing</vt:lpstr>
      <vt:lpstr>PowerPoint Presentation</vt:lpstr>
      <vt:lpstr>PowerPoint Presentation</vt:lpstr>
      <vt:lpstr>Choosing Model</vt:lpstr>
      <vt:lpstr>Finding Best Model</vt:lpstr>
      <vt:lpstr>Income and education important</vt:lpstr>
      <vt:lpstr>Surprises</vt:lpstr>
      <vt:lpstr>Recommendations</vt:lpstr>
      <vt:lpstr>Check neighborhood income</vt:lpstr>
      <vt:lpstr>Check education levels</vt:lpstr>
      <vt:lpstr>The End</vt:lpstr>
      <vt:lpstr>John Francis Ryan, Ph.D.</vt:lpstr>
      <vt:lpstr>Technical Details</vt:lpstr>
      <vt:lpstr>Initial Problems</vt:lpstr>
      <vt:lpstr>LASSO Regression</vt:lpstr>
      <vt:lpstr>Tuning parameter (lambda)</vt:lpstr>
      <vt:lpstr>Tuning parameter (lambda)</vt:lpstr>
      <vt:lpstr>Model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 Housing</dc:title>
  <dc:creator>John Ryan</dc:creator>
  <cp:lastModifiedBy>John Ryan</cp:lastModifiedBy>
  <cp:revision>100</cp:revision>
  <dcterms:created xsi:type="dcterms:W3CDTF">2016-08-03T02:43:10Z</dcterms:created>
  <dcterms:modified xsi:type="dcterms:W3CDTF">2016-08-08T03:38:44Z</dcterms:modified>
</cp:coreProperties>
</file>